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8" r:id="rId1"/>
  </p:sldMasterIdLst>
  <p:sldIdLst>
    <p:sldId id="256" r:id="rId2"/>
    <p:sldId id="266" r:id="rId3"/>
    <p:sldId id="260" r:id="rId4"/>
    <p:sldId id="258" r:id="rId5"/>
    <p:sldId id="259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8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67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3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2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7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2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4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4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3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3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12/1/2021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5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12/1/2021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9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1" r:id="rId6"/>
    <p:sldLayoutId id="2147483867" r:id="rId7"/>
    <p:sldLayoutId id="2147483868" r:id="rId8"/>
    <p:sldLayoutId id="2147483869" r:id="rId9"/>
    <p:sldLayoutId id="2147483870" r:id="rId10"/>
    <p:sldLayoutId id="21474838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1F77B6A-7F53-4B28-B73D-C8CC899AB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B917B97-6490-4465-AA59-99616C592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6578" y="685680"/>
            <a:ext cx="4203323" cy="3596201"/>
          </a:xfrm>
        </p:spPr>
        <p:txBody>
          <a:bodyPr>
            <a:normAutofit/>
          </a:bodyPr>
          <a:lstStyle/>
          <a:p>
            <a:pPr algn="l"/>
            <a:r>
              <a:rPr lang="de-DE" sz="3600" dirty="0" err="1">
                <a:latin typeface="Cambria" panose="02040503050406030204" pitchFamily="18" charset="0"/>
                <a:ea typeface="Cambria" panose="02040503050406030204" pitchFamily="18" charset="0"/>
                <a:cs typeface="Aldhabi" panose="020B0604020202020204" pitchFamily="2" charset="-78"/>
              </a:rPr>
              <a:t>Studen</a:t>
            </a:r>
            <a:r>
              <a:rPr lang="de-DE" sz="3600" dirty="0">
                <a:latin typeface="Cambria" panose="02040503050406030204" pitchFamily="18" charset="0"/>
                <a:ea typeface="Cambria" panose="02040503050406030204" pitchFamily="18" charset="0"/>
                <a:cs typeface="Aldhabi" panose="020B0604020202020204" pitchFamily="2" charset="-78"/>
              </a:rPr>
              <a:t>-tische </a:t>
            </a:r>
            <a:r>
              <a:rPr lang="de-DE" sz="3600" dirty="0" err="1">
                <a:latin typeface="Cambria" panose="02040503050406030204" pitchFamily="18" charset="0"/>
                <a:ea typeface="Cambria" panose="02040503050406030204" pitchFamily="18" charset="0"/>
                <a:cs typeface="Aldhabi" panose="020B0604020202020204" pitchFamily="2" charset="-78"/>
              </a:rPr>
              <a:t>Vollver</a:t>
            </a:r>
            <a:r>
              <a:rPr lang="de-DE" sz="3600" dirty="0">
                <a:latin typeface="Cambria" panose="02040503050406030204" pitchFamily="18" charset="0"/>
                <a:ea typeface="Cambria" panose="02040503050406030204" pitchFamily="18" charset="0"/>
                <a:cs typeface="Aldhabi" panose="020B0604020202020204" pitchFamily="2" charset="-78"/>
              </a:rPr>
              <a:t>-sammlung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29F3EC-AB99-43F5-BD49-DD8A1CC80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6578" y="4373955"/>
            <a:ext cx="4203323" cy="1143291"/>
          </a:xfrm>
        </p:spPr>
        <p:txBody>
          <a:bodyPr>
            <a:normAutofit/>
          </a:bodyPr>
          <a:lstStyle/>
          <a:p>
            <a:pPr algn="r"/>
            <a:r>
              <a:rPr lang="de-DE" dirty="0"/>
              <a:t>01.12.2021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15629F-0D83-4A44-A125-CD50FC66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013" y="1361348"/>
            <a:ext cx="4833902" cy="4258176"/>
            <a:chOff x="1674895" y="1345036"/>
            <a:chExt cx="5428610" cy="42109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1A5080B-EAC4-4530-815C-DE8DACA09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4667345-04B5-4757-9CE0-969DC1DE5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6E412EF-CF39-4C25-85B0-DB30B1B0A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800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8DA6235-17F2-4C9E-88C6-C5D38D8D3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76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55DEF71-1741-4489-8E77-46FC5BAA6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2347B6D-A7CC-48EB-861F-917D0D61E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7A0A46D-CC9B-4E32-870A-7BC2DF940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178722E-1BD0-427E-BAAE-4F206DAB5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E65A908-035B-4E15-BD67-55262BC62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336" y="1509721"/>
            <a:ext cx="3680216" cy="3680216"/>
          </a:xfrm>
          <a:prstGeom prst="rect">
            <a:avLst/>
          </a:prstGeom>
          <a:ln w="28575">
            <a:noFill/>
          </a:ln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7D8E00FA-5561-4253-B903-92B49719E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11971" y="858936"/>
            <a:ext cx="693403" cy="693403"/>
            <a:chOff x="5211971" y="858936"/>
            <a:chExt cx="693403" cy="693403"/>
          </a:xfrm>
        </p:grpSpPr>
        <p:sp>
          <p:nvSpPr>
            <p:cNvPr id="29" name="Graphic 212">
              <a:extLst>
                <a:ext uri="{FF2B5EF4-FFF2-40B4-BE49-F238E27FC236}">
                  <a16:creationId xmlns:a16="http://schemas.microsoft.com/office/drawing/2014/main" id="{A753B935-E3DD-466D-BFAC-68E0BE02D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11971" y="858936"/>
              <a:ext cx="693403" cy="693403"/>
            </a:xfrm>
            <a:custGeom>
              <a:avLst/>
              <a:gdLst>
                <a:gd name="connsiteX0" fmla="*/ 403574 w 807148"/>
                <a:gd name="connsiteY0" fmla="*/ 0 h 807148"/>
                <a:gd name="connsiteX1" fmla="*/ 0 w 807148"/>
                <a:gd name="connsiteY1" fmla="*/ 403574 h 807148"/>
                <a:gd name="connsiteX2" fmla="*/ 403574 w 807148"/>
                <a:gd name="connsiteY2" fmla="*/ 807149 h 807148"/>
                <a:gd name="connsiteX3" fmla="*/ 807149 w 807148"/>
                <a:gd name="connsiteY3" fmla="*/ 403574 h 807148"/>
                <a:gd name="connsiteX4" fmla="*/ 403574 w 807148"/>
                <a:gd name="connsiteY4" fmla="*/ 0 h 807148"/>
                <a:gd name="connsiteX5" fmla="*/ 403574 w 807148"/>
                <a:gd name="connsiteY5" fmla="*/ 667988 h 807148"/>
                <a:gd name="connsiteX6" fmla="*/ 139160 w 807148"/>
                <a:gd name="connsiteY6" fmla="*/ 403574 h 807148"/>
                <a:gd name="connsiteX7" fmla="*/ 403574 w 807148"/>
                <a:gd name="connsiteY7" fmla="*/ 139160 h 807148"/>
                <a:gd name="connsiteX8" fmla="*/ 667988 w 807148"/>
                <a:gd name="connsiteY8" fmla="*/ 403574 h 807148"/>
                <a:gd name="connsiteX9" fmla="*/ 403574 w 807148"/>
                <a:gd name="connsiteY9" fmla="*/ 667988 h 807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7148" h="807148">
                  <a:moveTo>
                    <a:pt x="403574" y="0"/>
                  </a:moveTo>
                  <a:cubicBezTo>
                    <a:pt x="180689" y="0"/>
                    <a:pt x="0" y="180689"/>
                    <a:pt x="0" y="403574"/>
                  </a:cubicBezTo>
                  <a:cubicBezTo>
                    <a:pt x="0" y="626459"/>
                    <a:pt x="180689" y="807149"/>
                    <a:pt x="403574" y="807149"/>
                  </a:cubicBezTo>
                  <a:cubicBezTo>
                    <a:pt x="626459" y="807149"/>
                    <a:pt x="807149" y="626459"/>
                    <a:pt x="807149" y="403574"/>
                  </a:cubicBezTo>
                  <a:cubicBezTo>
                    <a:pt x="807149" y="180689"/>
                    <a:pt x="626459" y="0"/>
                    <a:pt x="403574" y="0"/>
                  </a:cubicBezTo>
                  <a:close/>
                  <a:moveTo>
                    <a:pt x="403574" y="667988"/>
                  </a:moveTo>
                  <a:cubicBezTo>
                    <a:pt x="257556" y="667988"/>
                    <a:pt x="139160" y="549593"/>
                    <a:pt x="139160" y="403574"/>
                  </a:cubicBezTo>
                  <a:cubicBezTo>
                    <a:pt x="139160" y="257556"/>
                    <a:pt x="257556" y="139160"/>
                    <a:pt x="403574" y="139160"/>
                  </a:cubicBezTo>
                  <a:cubicBezTo>
                    <a:pt x="549593" y="139160"/>
                    <a:pt x="667988" y="257556"/>
                    <a:pt x="667988" y="403574"/>
                  </a:cubicBezTo>
                  <a:cubicBezTo>
                    <a:pt x="667988" y="549593"/>
                    <a:pt x="549593" y="667988"/>
                    <a:pt x="403574" y="667988"/>
                  </a:cubicBezTo>
                  <a:close/>
                </a:path>
              </a:pathLst>
            </a:cu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0" name="Graphic 212">
              <a:extLst>
                <a:ext uri="{FF2B5EF4-FFF2-40B4-BE49-F238E27FC236}">
                  <a16:creationId xmlns:a16="http://schemas.microsoft.com/office/drawing/2014/main" id="{FB034F26-4148-4B59-B493-14D7A9A8BA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11971" y="858936"/>
              <a:ext cx="693403" cy="693403"/>
            </a:xfrm>
            <a:custGeom>
              <a:avLst/>
              <a:gdLst>
                <a:gd name="connsiteX0" fmla="*/ 403574 w 807148"/>
                <a:gd name="connsiteY0" fmla="*/ 0 h 807148"/>
                <a:gd name="connsiteX1" fmla="*/ 0 w 807148"/>
                <a:gd name="connsiteY1" fmla="*/ 403574 h 807148"/>
                <a:gd name="connsiteX2" fmla="*/ 403574 w 807148"/>
                <a:gd name="connsiteY2" fmla="*/ 807149 h 807148"/>
                <a:gd name="connsiteX3" fmla="*/ 807149 w 807148"/>
                <a:gd name="connsiteY3" fmla="*/ 403574 h 807148"/>
                <a:gd name="connsiteX4" fmla="*/ 403574 w 807148"/>
                <a:gd name="connsiteY4" fmla="*/ 0 h 807148"/>
                <a:gd name="connsiteX5" fmla="*/ 403574 w 807148"/>
                <a:gd name="connsiteY5" fmla="*/ 667988 h 807148"/>
                <a:gd name="connsiteX6" fmla="*/ 139160 w 807148"/>
                <a:gd name="connsiteY6" fmla="*/ 403574 h 807148"/>
                <a:gd name="connsiteX7" fmla="*/ 403574 w 807148"/>
                <a:gd name="connsiteY7" fmla="*/ 139160 h 807148"/>
                <a:gd name="connsiteX8" fmla="*/ 667988 w 807148"/>
                <a:gd name="connsiteY8" fmla="*/ 403574 h 807148"/>
                <a:gd name="connsiteX9" fmla="*/ 403574 w 807148"/>
                <a:gd name="connsiteY9" fmla="*/ 667988 h 807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07148" h="807148">
                  <a:moveTo>
                    <a:pt x="403574" y="0"/>
                  </a:moveTo>
                  <a:cubicBezTo>
                    <a:pt x="180689" y="0"/>
                    <a:pt x="0" y="180689"/>
                    <a:pt x="0" y="403574"/>
                  </a:cubicBezTo>
                  <a:cubicBezTo>
                    <a:pt x="0" y="626459"/>
                    <a:pt x="180689" y="807149"/>
                    <a:pt x="403574" y="807149"/>
                  </a:cubicBezTo>
                  <a:cubicBezTo>
                    <a:pt x="626459" y="807149"/>
                    <a:pt x="807149" y="626459"/>
                    <a:pt x="807149" y="403574"/>
                  </a:cubicBezTo>
                  <a:cubicBezTo>
                    <a:pt x="807149" y="180689"/>
                    <a:pt x="626459" y="0"/>
                    <a:pt x="403574" y="0"/>
                  </a:cubicBezTo>
                  <a:close/>
                  <a:moveTo>
                    <a:pt x="403574" y="667988"/>
                  </a:moveTo>
                  <a:cubicBezTo>
                    <a:pt x="257556" y="667988"/>
                    <a:pt x="139160" y="549593"/>
                    <a:pt x="139160" y="403574"/>
                  </a:cubicBezTo>
                  <a:cubicBezTo>
                    <a:pt x="139160" y="257556"/>
                    <a:pt x="257556" y="139160"/>
                    <a:pt x="403574" y="139160"/>
                  </a:cubicBezTo>
                  <a:cubicBezTo>
                    <a:pt x="549593" y="139160"/>
                    <a:pt x="667988" y="257556"/>
                    <a:pt x="667988" y="403574"/>
                  </a:cubicBezTo>
                  <a:cubicBezTo>
                    <a:pt x="667988" y="549593"/>
                    <a:pt x="549593" y="667988"/>
                    <a:pt x="403574" y="667988"/>
                  </a:cubicBez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grpSp>
        <p:nvGrpSpPr>
          <p:cNvPr id="32" name="Graphic 185">
            <a:extLst>
              <a:ext uri="{FF2B5EF4-FFF2-40B4-BE49-F238E27FC236}">
                <a16:creationId xmlns:a16="http://schemas.microsoft.com/office/drawing/2014/main" id="{5E6BB5FD-DB7B-4BE3-BA45-1EF042115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929FF76-4B3A-4294-BE6E-B507B22D1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53C18A4-10CC-4E91-A8A2-D5368972A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356AC2F-73E0-44FD-B346-A209D274D3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5A85581-9712-414C-82D4-2FE96ACB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1B0828F2-35E7-4424-8082-6C258B676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410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BB036-1B95-4606-975A-1263B8ACF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Contact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English </a:t>
            </a:r>
            <a:r>
              <a:rPr lang="de-DE" dirty="0" err="1"/>
              <a:t>speakers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ABAF19-8E3D-4454-B960-D06ECEBFD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Annika Pamir and Marc Oran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. </a:t>
            </a:r>
            <a:r>
              <a:rPr lang="de-DE" dirty="0" err="1"/>
              <a:t>They</a:t>
            </a:r>
            <a:r>
              <a:rPr lang="de-DE" dirty="0"/>
              <a:t> will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and do </a:t>
            </a:r>
            <a:r>
              <a:rPr lang="de-DE" dirty="0" err="1"/>
              <a:t>translation</a:t>
            </a:r>
            <a:r>
              <a:rPr lang="de-DE" dirty="0"/>
              <a:t> </a:t>
            </a:r>
            <a:r>
              <a:rPr lang="de-DE" dirty="0" err="1"/>
              <a:t>work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844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CB0E4-E091-4543-9E15-373E477BB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eine Vollversammlung?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22A8A6-0A40-4374-A341-44A7AC5B4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„das basisdemokratische, partizipative Forum der Student*</a:t>
            </a:r>
            <a:r>
              <a:rPr lang="de-DE" dirty="0" err="1"/>
              <a:t>innenschaft</a:t>
            </a:r>
            <a:r>
              <a:rPr lang="de-DE" dirty="0"/>
              <a:t>“</a:t>
            </a:r>
          </a:p>
          <a:p>
            <a:r>
              <a:rPr lang="de-DE" dirty="0"/>
              <a:t>Einberufen auf Beschluss des Student*</a:t>
            </a:r>
            <a:r>
              <a:rPr lang="de-DE" dirty="0" err="1"/>
              <a:t>innenparlamentes</a:t>
            </a:r>
            <a:endParaRPr lang="de-DE" dirty="0"/>
          </a:p>
          <a:p>
            <a:r>
              <a:rPr lang="de-DE" dirty="0"/>
              <a:t>Durchgeführt nach Maßgabe der Geschäftsordnung des Student*</a:t>
            </a:r>
            <a:r>
              <a:rPr lang="de-DE" dirty="0" err="1"/>
              <a:t>innenparlamentes</a:t>
            </a:r>
            <a:endParaRPr lang="de-DE" dirty="0"/>
          </a:p>
          <a:p>
            <a:r>
              <a:rPr lang="de-DE" dirty="0"/>
              <a:t>„dient der Information, dem Meinungsaustausch und der Meinungsbildung der Student*</a:t>
            </a:r>
            <a:r>
              <a:rPr lang="de-DE" dirty="0" err="1"/>
              <a:t>innenschaft</a:t>
            </a:r>
            <a:r>
              <a:rPr lang="de-DE" dirty="0"/>
              <a:t>“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471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67CC0-9492-4507-A764-51FC60A8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Chat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D80CAA-1FDE-4694-88F9-43224652A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eine gute Diskussion müssen einige Regeln beachtet werden</a:t>
            </a:r>
          </a:p>
          <a:p>
            <a:r>
              <a:rPr lang="de-DE" dirty="0"/>
              <a:t>Für eine Meldung, schreibt bitte „</a:t>
            </a:r>
            <a:r>
              <a:rPr lang="de-DE" b="1" dirty="0"/>
              <a:t>Meldung</a:t>
            </a:r>
            <a:r>
              <a:rPr lang="de-DE" dirty="0"/>
              <a:t>“ in den Chat</a:t>
            </a:r>
          </a:p>
          <a:p>
            <a:r>
              <a:rPr lang="de-DE" dirty="0"/>
              <a:t>Im Chat wird nur für einen Geschäftsordnungsantrag mit „</a:t>
            </a:r>
            <a:r>
              <a:rPr lang="de-DE" b="1" dirty="0"/>
              <a:t>GO-ANTRAG</a:t>
            </a:r>
            <a:r>
              <a:rPr lang="de-DE" dirty="0"/>
              <a:t>“ und bei Bedarf „</a:t>
            </a:r>
            <a:r>
              <a:rPr lang="de-DE" b="1" dirty="0"/>
              <a:t>GEGENREDE</a:t>
            </a:r>
            <a:r>
              <a:rPr lang="de-DE" dirty="0"/>
              <a:t>“ geschrieben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22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F9D67-DBA9-43E7-B624-D04F0C9EE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Abstimmen auf Ilias und Zugang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04AC7A-1700-404C-90D9-B44CA62FB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 dem Ilias-Ordner findet ihr das Abstimmungspool weitere Informationen sowie diese Informationen</a:t>
            </a:r>
          </a:p>
          <a:p>
            <a:r>
              <a:rPr lang="de-DE" dirty="0"/>
              <a:t>Den Ordner findet ihr unter </a:t>
            </a:r>
          </a:p>
          <a:p>
            <a:pPr marL="0" indent="0">
              <a:buNone/>
            </a:pPr>
            <a:r>
              <a:rPr lang="de-DE" dirty="0"/>
              <a:t>MAGAZIN &gt;&gt; EINSTIEGSSEITE &gt;&gt; STUDENTISCHER ARBEITSBEREICH</a:t>
            </a:r>
          </a:p>
          <a:p>
            <a:r>
              <a:rPr lang="de-DE" dirty="0"/>
              <a:t>Es wird über die eingegangenen Anträge, Änderungsanträge und gegebenenfalls über die Geschäftsordnungsanträge abgestimmt</a:t>
            </a:r>
          </a:p>
          <a:p>
            <a:r>
              <a:rPr lang="de-DE" dirty="0"/>
              <a:t>Die Abstimmungen werden kurz vorher im Ilias freigeschaltet</a:t>
            </a:r>
          </a:p>
        </p:txBody>
      </p:sp>
    </p:spTree>
    <p:extLst>
      <p:ext uri="{BB962C8B-B14F-4D97-AF65-F5344CB8AC3E}">
        <p14:creationId xmlns:p14="http://schemas.microsoft.com/office/powerpoint/2010/main" val="21464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64BD5-0E42-4646-A36D-0DA697DCA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Formulieren von Änderungsanträgen und Geschäftsordnungsanträgen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FB2BDE-2F15-49E8-93E2-15E6F4141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Änderungsanträge</a:t>
            </a:r>
            <a:r>
              <a:rPr lang="de-DE" dirty="0"/>
              <a:t>: </a:t>
            </a:r>
            <a:r>
              <a:rPr lang="de-DE" b="1" dirty="0"/>
              <a:t>Ändern</a:t>
            </a:r>
            <a:r>
              <a:rPr lang="de-DE" dirty="0"/>
              <a:t> den </a:t>
            </a:r>
            <a:r>
              <a:rPr lang="de-DE" b="1" dirty="0"/>
              <a:t>Antragstext</a:t>
            </a:r>
            <a:r>
              <a:rPr lang="de-DE" dirty="0"/>
              <a:t> (</a:t>
            </a:r>
            <a:r>
              <a:rPr lang="de-DE" b="1" dirty="0"/>
              <a:t>nicht</a:t>
            </a:r>
            <a:r>
              <a:rPr lang="de-DE" dirty="0"/>
              <a:t> die Begründung)</a:t>
            </a:r>
          </a:p>
          <a:p>
            <a:pPr lvl="1"/>
            <a:r>
              <a:rPr lang="de-DE" dirty="0"/>
              <a:t>Werden im einen Pad formuliert. Das Pad ist im Ilias-Ordner </a:t>
            </a:r>
          </a:p>
          <a:p>
            <a:pPr lvl="1"/>
            <a:r>
              <a:rPr lang="de-DE" dirty="0"/>
              <a:t>Übliche Formulierung: Ändere „[ursprünglicher Antragstext]“ durch „[neuvorgeschlagener Antragstext]“ </a:t>
            </a:r>
            <a:r>
              <a:rPr lang="de-DE" i="1" u="sng" dirty="0"/>
              <a:t>oder</a:t>
            </a:r>
            <a:r>
              <a:rPr lang="de-DE" dirty="0"/>
              <a:t> ergänze [Satz X] durch „[neuvorgeschlagener Text]“</a:t>
            </a:r>
          </a:p>
          <a:p>
            <a:pPr lvl="1"/>
            <a:r>
              <a:rPr lang="de-DE" dirty="0"/>
              <a:t>Nach der Formulierung kann wird der Änderungsantrag </a:t>
            </a:r>
            <a:r>
              <a:rPr lang="de-DE" b="1" u="sng" dirty="0"/>
              <a:t>per Meldung </a:t>
            </a:r>
            <a:r>
              <a:rPr lang="de-DE" dirty="0"/>
              <a:t>in die Vollversammlung eingebracht </a:t>
            </a:r>
          </a:p>
          <a:p>
            <a:pPr lvl="1"/>
            <a:r>
              <a:rPr lang="de-DE" dirty="0"/>
              <a:t>Wenn die Antragssteller*innen, den Änderungsantrag </a:t>
            </a:r>
            <a:r>
              <a:rPr lang="de-DE" b="1" u="sng" dirty="0"/>
              <a:t>nicht</a:t>
            </a:r>
            <a:r>
              <a:rPr lang="de-DE" dirty="0"/>
              <a:t> übernehmen, muss über den Änderungsantrag abgestimmt in Ilias abgestimmt werden. </a:t>
            </a:r>
            <a:r>
              <a:rPr lang="de-DE" b="1" u="sng" dirty="0"/>
              <a:t>Wenn</a:t>
            </a:r>
            <a:r>
              <a:rPr lang="de-DE" dirty="0"/>
              <a:t> der Änderungsantrag übernommen wird, wird über den Antrag inklusive Änderungsantragstext abgestimmt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83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F1D36-91B1-4B6C-9622-5462E7F8F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Formulieren von Änderungsanträgen und Geschäftsordnungsanträgen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73F728-CFB7-4324-BC23-267426572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Geschäftsordnungsanträge</a:t>
            </a:r>
            <a:r>
              <a:rPr lang="de-DE" dirty="0"/>
              <a:t> betreffen nur und nur den </a:t>
            </a:r>
            <a:r>
              <a:rPr lang="de-DE" b="1" dirty="0"/>
              <a:t>Sitzungsverlauf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Geschäftsordnungsanträge werden vorgezogen und sofort abgestimmt.</a:t>
            </a:r>
          </a:p>
          <a:p>
            <a:pPr lvl="1"/>
            <a:r>
              <a:rPr lang="de-DE" dirty="0"/>
              <a:t>Sie werden im Pad in Ilias formuliert</a:t>
            </a:r>
          </a:p>
          <a:p>
            <a:pPr lvl="1"/>
            <a:r>
              <a:rPr lang="de-DE" dirty="0"/>
              <a:t>Sie werden per Chatnachricht „GO-ANTRAG“ eingebracht.</a:t>
            </a:r>
          </a:p>
          <a:p>
            <a:pPr lvl="1"/>
            <a:r>
              <a:rPr lang="de-DE" dirty="0"/>
              <a:t>Auf einen Geschäftsordnungsantrag </a:t>
            </a:r>
            <a:r>
              <a:rPr lang="de-DE" b="1" u="sng" dirty="0"/>
              <a:t>kann</a:t>
            </a:r>
            <a:r>
              <a:rPr lang="de-DE" dirty="0"/>
              <a:t> per inhaltlicher </a:t>
            </a:r>
            <a:r>
              <a:rPr lang="de-DE" i="1" dirty="0"/>
              <a:t>oder</a:t>
            </a:r>
            <a:r>
              <a:rPr lang="de-DE" dirty="0"/>
              <a:t> formaler Gegenrede reagiert werden. Sie wird per Chatnachricht „GEGENREDE“ eingebracht.</a:t>
            </a:r>
          </a:p>
          <a:p>
            <a:pPr lvl="1"/>
            <a:r>
              <a:rPr lang="de-DE" b="1" dirty="0"/>
              <a:t>Wenn</a:t>
            </a:r>
            <a:r>
              <a:rPr lang="de-DE" dirty="0"/>
              <a:t> eine Gegenrede eingebracht wurde, muss per Ilias über den Geschäftsordnungsantrag abgestimmt werden.</a:t>
            </a:r>
          </a:p>
          <a:p>
            <a:pPr lvl="1"/>
            <a:r>
              <a:rPr lang="de-DE" b="1" dirty="0"/>
              <a:t>Wenn keine </a:t>
            </a:r>
            <a:r>
              <a:rPr lang="de-DE" dirty="0"/>
              <a:t>Gegenrede eingebracht wurde, wird der Geschäftsordnungsantrag ohne Wahl angenommen.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294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662656-6133-4AA1-9520-2FF1AC25E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Tagesordnung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C1882C-BE45-453E-B6E0-BA979D28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Begrüßung und Genehmigung der weiteren Tagesordnung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Gebung</a:t>
            </a:r>
            <a:r>
              <a:rPr lang="de-DE" dirty="0"/>
              <a:t> einer Geschäftsordnung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Verantwortlichkeiten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Präsentation: Aktuelle Finanzlage der Philipps-Universität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Statement der kleinen Fächer des FB03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Studentische Lage in Zeiten struktureller Unterfinanzierung und Pandemie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Anträge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/>
              <a:t>Diskussion 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Verschiedenes  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706916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{7F6AFF0B-9E14-4E89-88B7-0D15B849898E}tf03457475</Template>
  <TotalTime>0</TotalTime>
  <Words>380</Words>
  <Application>Microsoft Office PowerPoint</Application>
  <PresentationFormat>Breitbild</PresentationFormat>
  <Paragraphs>43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Cambria</vt:lpstr>
      <vt:lpstr>Source Sans Pro</vt:lpstr>
      <vt:lpstr>FunkyShapesVTI</vt:lpstr>
      <vt:lpstr>Studen-tische Vollver-sammlung </vt:lpstr>
      <vt:lpstr>Contact persons for English speakers</vt:lpstr>
      <vt:lpstr>Was ist eine Vollversammlung?</vt:lpstr>
      <vt:lpstr>Chat</vt:lpstr>
      <vt:lpstr>Abstimmen auf Ilias und Zugang </vt:lpstr>
      <vt:lpstr>Formulieren von Änderungsanträgen und Geschäftsordnungsanträgen</vt:lpstr>
      <vt:lpstr>Formulieren von Änderungsanträgen und Geschäftsordnungsanträgen</vt:lpstr>
      <vt:lpstr>Tagesordnung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Studen-tische Vollver-sammlung </dc:title>
  <dc:creator>Lara Zieß</dc:creator>
  <cp:lastModifiedBy>Lara Zieß</cp:lastModifiedBy>
  <cp:revision>2</cp:revision>
  <dcterms:created xsi:type="dcterms:W3CDTF">2021-12-01T14:41:39Z</dcterms:created>
  <dcterms:modified xsi:type="dcterms:W3CDTF">2021-12-01T16:10:05Z</dcterms:modified>
</cp:coreProperties>
</file>